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37764-E884-4934-B613-87FC45573852}" type="datetimeFigureOut">
              <a:rPr lang="en-CA" smtClean="0"/>
              <a:pPr/>
              <a:t>2013-10-28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59E4A-C0F0-4A6F-B4B6-95AFABBAF52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Land Based Investment Strategy</a:t>
            </a:r>
            <a:br>
              <a:rPr lang="en-CA" dirty="0" smtClean="0"/>
            </a:br>
            <a:r>
              <a:rPr lang="en-CA" b="1" u="sng" dirty="0" smtClean="0"/>
              <a:t>Fish Passage</a:t>
            </a:r>
            <a:endParaRPr lang="en-CA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BCTS – Kootenay Business </a:t>
            </a:r>
            <a:r>
              <a:rPr lang="en-CA" dirty="0" smtClean="0"/>
              <a:t>Area</a:t>
            </a:r>
          </a:p>
          <a:p>
            <a:r>
              <a:rPr lang="en-CA" sz="2800" dirty="0" smtClean="0"/>
              <a:t>Phil MacDonald, Engineering Specialist </a:t>
            </a:r>
          </a:p>
          <a:p>
            <a:r>
              <a:rPr lang="en-CA" sz="2800" dirty="0" smtClean="0"/>
              <a:t>250-825-1138</a:t>
            </a:r>
          </a:p>
          <a:p>
            <a:r>
              <a:rPr lang="en-CA" sz="2200" dirty="0" smtClean="0"/>
              <a:t>October 29</a:t>
            </a:r>
            <a:r>
              <a:rPr lang="en-CA" sz="2200" baseline="30000" dirty="0" smtClean="0"/>
              <a:t>th</a:t>
            </a:r>
            <a:r>
              <a:rPr lang="en-CA" sz="2200" dirty="0" smtClean="0"/>
              <a:t>, 2013</a:t>
            </a:r>
          </a:p>
          <a:p>
            <a:endParaRPr lang="en-CA" sz="2800" dirty="0" smtClean="0"/>
          </a:p>
          <a:p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Federal Fisheries Act, Sec. 66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“every owner or occupier of an obstruction across or in any stream who refuses or neglects to provide and maintain a fish-way...and free fish passage...is guilty of an offence...”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80728"/>
            <a:ext cx="5617666" cy="410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Should We Care?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CA" dirty="0" smtClean="0"/>
              <a:t>320,000 fish stream crossings in BC (approx)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About 225,000 are closed-bottom culverts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135,000-200,000 likely impede fish passage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Only about 22,400 culvert assessment done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Thousands </a:t>
            </a:r>
            <a:r>
              <a:rPr lang="en-CA" dirty="0" smtClean="0"/>
              <a:t>of culverts to fix; thousands of kilometres of habitat to re-connect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We’ve fixed 117 in the last 5 years</a:t>
            </a:r>
            <a:r>
              <a:rPr lang="en-CA" dirty="0" smtClean="0"/>
              <a:t>...a long way to go!!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LBIS – Fish Passage Program Goal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CA" b="1" u="sng" dirty="0" smtClean="0"/>
              <a:t>Assess</a:t>
            </a:r>
            <a:r>
              <a:rPr lang="en-CA" dirty="0" smtClean="0"/>
              <a:t> the highest priority watersheds for fish stream crossings that may present barriers to fish</a:t>
            </a:r>
            <a:endParaRPr lang="en-CA" dirty="0" smtClean="0"/>
          </a:p>
          <a:p>
            <a:pPr>
              <a:lnSpc>
                <a:spcPct val="150000"/>
              </a:lnSpc>
            </a:pPr>
            <a:r>
              <a:rPr lang="en-CA" b="1" u="sng" dirty="0" smtClean="0"/>
              <a:t>Habitat Confirmations </a:t>
            </a:r>
            <a:r>
              <a:rPr lang="en-CA" dirty="0" smtClean="0"/>
              <a:t>on highest priority crossings to determine habitat gain</a:t>
            </a:r>
          </a:p>
          <a:p>
            <a:pPr>
              <a:lnSpc>
                <a:spcPct val="150000"/>
              </a:lnSpc>
            </a:pPr>
            <a:r>
              <a:rPr lang="en-CA" b="1" u="sng" dirty="0" smtClean="0"/>
              <a:t>Site plans and designs </a:t>
            </a:r>
            <a:r>
              <a:rPr lang="en-CA" dirty="0" smtClean="0"/>
              <a:t>o</a:t>
            </a:r>
            <a:r>
              <a:rPr lang="en-CA" dirty="0" smtClean="0"/>
              <a:t>n highest priority crossings to determine most appropriate remediation</a:t>
            </a:r>
          </a:p>
          <a:p>
            <a:pPr>
              <a:lnSpc>
                <a:spcPct val="150000"/>
              </a:lnSpc>
            </a:pPr>
            <a:r>
              <a:rPr lang="en-CA" b="1" u="sng" dirty="0" smtClean="0"/>
              <a:t>Remediate</a:t>
            </a:r>
            <a:r>
              <a:rPr lang="en-CA" dirty="0" smtClean="0"/>
              <a:t> highest priority crossings</a:t>
            </a:r>
          </a:p>
          <a:p>
            <a:pPr>
              <a:lnSpc>
                <a:spcPct val="150000"/>
              </a:lnSpc>
            </a:pPr>
            <a:r>
              <a:rPr lang="en-CA" b="1" u="sng" dirty="0" smtClean="0"/>
              <a:t>Monitor and report </a:t>
            </a:r>
            <a:r>
              <a:rPr lang="en-CA" dirty="0" smtClean="0"/>
              <a:t>progress (PSCIS database)</a:t>
            </a:r>
          </a:p>
          <a:p>
            <a:pPr>
              <a:lnSpc>
                <a:spcPct val="150000"/>
              </a:lnSpc>
              <a:buNone/>
            </a:pPr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BCTS Kootenay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u="sng" dirty="0" smtClean="0"/>
              <a:t>2012/13 Accomplishments</a:t>
            </a:r>
          </a:p>
          <a:p>
            <a:pPr lvl="1"/>
            <a:r>
              <a:rPr lang="en-CA" b="1" dirty="0" smtClean="0"/>
              <a:t>Fish Passage Assessments – Boundary (Granby, Kettle, &amp; Boundary Ck Watersheds)</a:t>
            </a:r>
          </a:p>
          <a:p>
            <a:pPr lvl="2"/>
            <a:r>
              <a:rPr lang="en-CA" dirty="0" smtClean="0"/>
              <a:t>411 Crossing Surveyed (29 High and 48 Moderate Priority for Remediation)</a:t>
            </a:r>
          </a:p>
          <a:p>
            <a:pPr lvl="1"/>
            <a:r>
              <a:rPr lang="en-CA" b="1" dirty="0" smtClean="0"/>
              <a:t>Fish Passage Assessments – Arrow/Kootenay Lake (Slocan &amp; Kootenay Watersheds)</a:t>
            </a:r>
          </a:p>
          <a:p>
            <a:pPr lvl="2"/>
            <a:r>
              <a:rPr lang="en-CA" dirty="0" smtClean="0"/>
              <a:t>357 Crossings Surveyed (19 High and 15 Moderate Priority for Remediation)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BCTS Kootenay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u="sng" dirty="0" smtClean="0"/>
              <a:t>2012/13 </a:t>
            </a:r>
            <a:r>
              <a:rPr lang="en-CA" u="sng" dirty="0" smtClean="0"/>
              <a:t>Accomplishments (continued)</a:t>
            </a:r>
          </a:p>
          <a:p>
            <a:pPr lvl="1"/>
            <a:r>
              <a:rPr lang="en-CA" b="1" dirty="0" smtClean="0"/>
              <a:t>Fish Passage Assessments Rocky Mountain (White, Kootenay, Elk, Flathead Watersheds)</a:t>
            </a:r>
          </a:p>
          <a:p>
            <a:pPr lvl="2"/>
            <a:r>
              <a:rPr lang="en-CA" dirty="0" smtClean="0"/>
              <a:t>926 Crossings Surveyed (71 High and 134 Moderate </a:t>
            </a:r>
            <a:r>
              <a:rPr lang="en-CA" dirty="0" smtClean="0"/>
              <a:t>Priority for </a:t>
            </a:r>
            <a:r>
              <a:rPr lang="en-CA" dirty="0" smtClean="0"/>
              <a:t>Remediation)</a:t>
            </a:r>
          </a:p>
          <a:p>
            <a:pPr lvl="1"/>
            <a:r>
              <a:rPr lang="en-CA" b="1" dirty="0" smtClean="0"/>
              <a:t>Habitat Confirmation Assessments Completed</a:t>
            </a:r>
          </a:p>
          <a:p>
            <a:pPr lvl="2"/>
            <a:r>
              <a:rPr lang="en-CA" dirty="0" smtClean="0"/>
              <a:t>Rocky Mountain – 6 High Priority Crossings identified</a:t>
            </a:r>
          </a:p>
          <a:p>
            <a:pPr lvl="2"/>
            <a:r>
              <a:rPr lang="en-CA" dirty="0" smtClean="0"/>
              <a:t>Boundary – 3 High Priority Crossings identified</a:t>
            </a:r>
          </a:p>
          <a:p>
            <a:pPr lvl="1"/>
            <a:r>
              <a:rPr lang="en-CA" b="1" dirty="0" smtClean="0"/>
              <a:t>Bridge Designs completed for 2 sites, 6m and 9m bridges fabricated.</a:t>
            </a:r>
            <a:endParaRPr lang="en-CA" b="1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BCTS Kootenay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u="sng" dirty="0" smtClean="0"/>
              <a:t>2013/14 Accomplishments</a:t>
            </a:r>
          </a:p>
          <a:p>
            <a:pPr lvl="1"/>
            <a:r>
              <a:rPr lang="en-CA" dirty="0" smtClean="0"/>
              <a:t>Crossing replacement on 2 sites on East White River postponed due to June 20</a:t>
            </a:r>
            <a:r>
              <a:rPr lang="en-CA" baseline="30000" dirty="0" smtClean="0"/>
              <a:t>th</a:t>
            </a:r>
            <a:r>
              <a:rPr lang="en-CA" dirty="0" smtClean="0"/>
              <a:t> storm event.</a:t>
            </a:r>
          </a:p>
          <a:p>
            <a:pPr lvl="1"/>
            <a:r>
              <a:rPr lang="en-CA" b="1" dirty="0" smtClean="0"/>
              <a:t>Fish Passage Assessments – </a:t>
            </a:r>
            <a:r>
              <a:rPr lang="en-CA" b="1" dirty="0" smtClean="0"/>
              <a:t>NAKFOR Op Areas</a:t>
            </a:r>
          </a:p>
          <a:p>
            <a:pPr lvl="2"/>
            <a:r>
              <a:rPr lang="en-CA" dirty="0" smtClean="0"/>
              <a:t>Results pending</a:t>
            </a:r>
          </a:p>
          <a:p>
            <a:pPr lvl="1"/>
            <a:r>
              <a:rPr lang="en-CA" b="1" dirty="0" smtClean="0"/>
              <a:t>Habitat Confirmation Assessments</a:t>
            </a:r>
          </a:p>
          <a:p>
            <a:pPr lvl="2"/>
            <a:r>
              <a:rPr lang="en-CA" dirty="0" smtClean="0"/>
              <a:t>Boundary – 32 Sites Assessed (results pending)</a:t>
            </a:r>
          </a:p>
          <a:p>
            <a:pPr lvl="2"/>
            <a:r>
              <a:rPr lang="en-CA" dirty="0" smtClean="0"/>
              <a:t>Arrow/Kootenay – 34 Sites Assessed (results pending)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 smtClean="0"/>
              <a:t>2014/15 Goals</a:t>
            </a:r>
            <a:endParaRPr lang="en-CA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Kootenay Business Area budget = $310,000</a:t>
            </a:r>
          </a:p>
          <a:p>
            <a:r>
              <a:rPr lang="en-CA" dirty="0" smtClean="0"/>
              <a:t>Install 2 crossings East White River</a:t>
            </a:r>
          </a:p>
          <a:p>
            <a:r>
              <a:rPr lang="en-CA" dirty="0" smtClean="0"/>
              <a:t>Complete Bridge Site Plans &amp; Designs for 6 to 8 high priority crossings (Rocky Mountain, Boundary, Arrow/Kootenay)</a:t>
            </a:r>
          </a:p>
          <a:p>
            <a:r>
              <a:rPr lang="en-CA" dirty="0" smtClean="0"/>
              <a:t>Initiate remediation works</a:t>
            </a:r>
          </a:p>
          <a:p>
            <a:r>
              <a:rPr lang="en-CA" dirty="0" smtClean="0"/>
              <a:t>Continue Habitat Confirmation Checks</a:t>
            </a:r>
          </a:p>
          <a:p>
            <a:r>
              <a:rPr lang="en-CA" dirty="0" smtClean="0"/>
              <a:t>Solicit Licensees for Project Areas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332656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en-CA" sz="3600" dirty="0" smtClean="0"/>
              <a:t>NOT THIS</a:t>
            </a:r>
            <a:endParaRPr lang="en-CA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332656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CA" sz="4000" dirty="0" smtClean="0"/>
              <a:t>THIS</a:t>
            </a:r>
            <a:endParaRPr lang="en-CA" sz="4000" dirty="0"/>
          </a:p>
        </p:txBody>
      </p:sp>
      <p:pic>
        <p:nvPicPr>
          <p:cNvPr id="7" name="Picture 3" descr="P10100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7948" t="4305" r="4379" b="19476"/>
          <a:stretch>
            <a:fillRect/>
          </a:stretch>
        </p:blipFill>
        <p:spPr bwMode="auto">
          <a:xfrm>
            <a:off x="395536" y="1124744"/>
            <a:ext cx="3929946" cy="4555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1053" descr="pglgss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l="25369" r="26530" b="15971"/>
          <a:stretch>
            <a:fillRect/>
          </a:stretch>
        </p:blipFill>
        <p:spPr bwMode="auto">
          <a:xfrm>
            <a:off x="4499992" y="1124744"/>
            <a:ext cx="3799831" cy="44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401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Land Based Investment Strategy Fish Passage</vt:lpstr>
      <vt:lpstr>Federal Fisheries Act, Sec. 66</vt:lpstr>
      <vt:lpstr>Slide 3</vt:lpstr>
      <vt:lpstr>Why Should We Care?</vt:lpstr>
      <vt:lpstr>LBIS – Fish Passage Program Goal</vt:lpstr>
      <vt:lpstr>BCTS Kootenay </vt:lpstr>
      <vt:lpstr>BCTS Kootenay </vt:lpstr>
      <vt:lpstr>BCTS Kootenay </vt:lpstr>
      <vt:lpstr>2014/15 Goals</vt:lpstr>
      <vt:lpstr>Slide 10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Based Investment Strategy Fish Passage</dc:title>
  <dc:creator>phmacdon</dc:creator>
  <cp:lastModifiedBy>phmacdon</cp:lastModifiedBy>
  <cp:revision>18</cp:revision>
  <dcterms:created xsi:type="dcterms:W3CDTF">2013-10-28T16:41:20Z</dcterms:created>
  <dcterms:modified xsi:type="dcterms:W3CDTF">2013-10-28T18:22:17Z</dcterms:modified>
</cp:coreProperties>
</file>